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40"/>
  </p:notesMasterIdLst>
  <p:sldIdLst>
    <p:sldId id="311" r:id="rId2"/>
    <p:sldId id="312" r:id="rId3"/>
    <p:sldId id="313" r:id="rId4"/>
    <p:sldId id="314" r:id="rId5"/>
    <p:sldId id="315" r:id="rId6"/>
    <p:sldId id="316" r:id="rId7"/>
    <p:sldId id="317" r:id="rId8"/>
    <p:sldId id="318" r:id="rId9"/>
    <p:sldId id="256" r:id="rId10"/>
    <p:sldId id="257" r:id="rId11"/>
    <p:sldId id="285" r:id="rId12"/>
    <p:sldId id="287" r:id="rId13"/>
    <p:sldId id="288" r:id="rId14"/>
    <p:sldId id="289" r:id="rId15"/>
    <p:sldId id="258" r:id="rId16"/>
    <p:sldId id="290" r:id="rId17"/>
    <p:sldId id="291" r:id="rId18"/>
    <p:sldId id="293" r:id="rId19"/>
    <p:sldId id="292" r:id="rId20"/>
    <p:sldId id="294" r:id="rId21"/>
    <p:sldId id="296" r:id="rId22"/>
    <p:sldId id="299" r:id="rId23"/>
    <p:sldId id="300" r:id="rId24"/>
    <p:sldId id="262" r:id="rId25"/>
    <p:sldId id="263" r:id="rId26"/>
    <p:sldId id="301" r:id="rId27"/>
    <p:sldId id="264" r:id="rId28"/>
    <p:sldId id="302" r:id="rId29"/>
    <p:sldId id="303" r:id="rId30"/>
    <p:sldId id="304" r:id="rId31"/>
    <p:sldId id="265" r:id="rId32"/>
    <p:sldId id="305" r:id="rId33"/>
    <p:sldId id="306" r:id="rId34"/>
    <p:sldId id="307" r:id="rId35"/>
    <p:sldId id="308" r:id="rId36"/>
    <p:sldId id="310" r:id="rId37"/>
    <p:sldId id="309" r:id="rId38"/>
    <p:sldId id="319" r:id="rId39"/>
  </p:sldIdLst>
  <p:sldSz cx="9144000" cy="5143500" type="screen16x9"/>
  <p:notesSz cx="6858000" cy="9144000"/>
  <p:embeddedFontLs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Roboto Condensed" charset="0"/>
      <p:regular r:id="rId45"/>
      <p:bold r:id="rId46"/>
      <p:italic r:id="rId47"/>
      <p:boldItalic r:id="rId48"/>
    </p:embeddedFont>
    <p:embeddedFont>
      <p:font typeface="Roboto Condensed Light" charset="0"/>
      <p:regular r:id="rId49"/>
      <p:bold r:id="rId50"/>
      <p:italic r:id="rId51"/>
      <p:boldItalic r:id="rId52"/>
    </p:embeddedFont>
    <p:embeddedFont>
      <p:font typeface="Microsoft Sans Serif" pitchFamily="34" charset="0"/>
      <p:regular r:id="rId53"/>
    </p:embeddedFont>
    <p:embeddedFont>
      <p:font typeface="Arvo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46A2CBD-860C-4B7D-A097-A33DC063255B}">
  <a:tblStyle styleId="{746A2CBD-860C-4B7D-A097-A33DC063255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0678" autoAdjust="0"/>
  </p:normalViewPr>
  <p:slideViewPr>
    <p:cSldViewPr snapToGrid="0">
      <p:cViewPr varScale="1">
        <p:scale>
          <a:sx n="156" d="100"/>
          <a:sy n="156" d="100"/>
        </p:scale>
        <p:origin x="-96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170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99120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71584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0410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76511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Nxenesit</a:t>
            </a:r>
            <a:r>
              <a:rPr lang="en-US" dirty="0"/>
              <a:t> me </a:t>
            </a:r>
            <a:r>
              <a:rPr lang="en-US" dirty="0" err="1"/>
              <a:t>aftese</a:t>
            </a:r>
            <a:r>
              <a:rPr lang="en-US" dirty="0"/>
              <a:t> </a:t>
            </a:r>
            <a:r>
              <a:rPr lang="en-US" dirty="0" err="1"/>
              <a:t>ndryshe</a:t>
            </a:r>
            <a:r>
              <a:rPr lang="en-US" dirty="0"/>
              <a:t>, do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kene</a:t>
            </a:r>
            <a:r>
              <a:rPr lang="en-US" dirty="0"/>
              <a:t> </a:t>
            </a:r>
            <a:r>
              <a:rPr lang="en-US" dirty="0" err="1"/>
              <a:t>mundesi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zgjedhin</a:t>
            </a:r>
            <a:r>
              <a:rPr lang="en-US" dirty="0"/>
              <a:t> test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vecante</a:t>
            </a:r>
            <a:r>
              <a:rPr lang="en-US" dirty="0"/>
              <a:t>. </a:t>
            </a:r>
            <a:r>
              <a:rPr lang="en-US" dirty="0" err="1"/>
              <a:t>Nese</a:t>
            </a:r>
            <a:r>
              <a:rPr lang="en-US" dirty="0"/>
              <a:t> po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emertimi</a:t>
            </a:r>
            <a:r>
              <a:rPr lang="en-US" dirty="0"/>
              <a:t> I </a:t>
            </a:r>
            <a:r>
              <a:rPr lang="en-US" dirty="0" err="1"/>
              <a:t>lendes</a:t>
            </a:r>
            <a:r>
              <a:rPr lang="en-US" dirty="0"/>
              <a:t> do </a:t>
            </a:r>
            <a:r>
              <a:rPr lang="en-US" dirty="0" err="1"/>
              <a:t>te</a:t>
            </a:r>
            <a:r>
              <a:rPr lang="en-US" dirty="0"/>
              <a:t> dale AK </a:t>
            </a:r>
            <a:r>
              <a:rPr lang="en-US" dirty="0" err="1"/>
              <a:t>mbrapa</a:t>
            </a:r>
            <a:r>
              <a:rPr lang="en-US" dirty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965405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50650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Pasi ta </a:t>
            </a:r>
            <a:r>
              <a:rPr lang="en-US" dirty="0" err="1"/>
              <a:t>gjeneroje</a:t>
            </a:r>
            <a:r>
              <a:rPr lang="en-US" dirty="0"/>
              <a:t> </a:t>
            </a:r>
            <a:r>
              <a:rPr lang="en-US" dirty="0" err="1"/>
              <a:t>qsha</a:t>
            </a:r>
            <a:r>
              <a:rPr lang="en-US" dirty="0"/>
              <a:t> </a:t>
            </a:r>
            <a:r>
              <a:rPr lang="en-US" dirty="0" err="1"/>
              <a:t>tabelen</a:t>
            </a:r>
            <a:r>
              <a:rPr lang="en-US" dirty="0"/>
              <a:t> T, do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dalin</a:t>
            </a:r>
            <a:r>
              <a:rPr lang="en-US" dirty="0"/>
              <a:t> </a:t>
            </a:r>
            <a:r>
              <a:rPr lang="en-US" dirty="0" err="1"/>
              <a:t>vetem</a:t>
            </a:r>
            <a:r>
              <a:rPr lang="en-US" dirty="0"/>
              <a:t> </a:t>
            </a:r>
            <a:r>
              <a:rPr lang="en-US" dirty="0" err="1"/>
              <a:t>maturantet</a:t>
            </a:r>
            <a:r>
              <a:rPr lang="en-US" dirty="0"/>
              <a:t> e </a:t>
            </a:r>
            <a:r>
              <a:rPr lang="en-US" dirty="0" err="1"/>
              <a:t>konfirmuar</a:t>
            </a:r>
            <a:r>
              <a:rPr lang="en-US" dirty="0"/>
              <a:t>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0259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8750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33956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05867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529999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32952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33608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351360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791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91911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37662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3014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06295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90924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0622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Shape 10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Shape 10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Shape 11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Shape 11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Shape 11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Shape 11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4" name="Shape 16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Shape 16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Shape 16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Shape 172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Shape 17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Shape 17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D3564-3F81-5328-38AC-2C918B71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28CEBBB-3388-43FE-6351-3D5923AFB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642CD0-6658-B600-813C-D83CC8103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EC5B53-F4D3-E4BC-4ACD-1BC3117B8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090-66FD-4019-A66A-926CE99F6B27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E322F1-7757-A94B-D4F0-D8E4FC3E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868821-2007-5193-C520-E88BDA67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0ECEF-2857-4E43-8675-BF3AD4A77E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75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215881" y="1043685"/>
            <a:ext cx="6501653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q-A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ATURA SHTETËRORE 2024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TRAJNIM QSHA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Përmbajtja </a:t>
            </a:r>
            <a:endParaRPr sz="30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2CCD9C-F552-47A6-A5EC-FA457D7B3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194" y="1666598"/>
            <a:ext cx="5746009" cy="2724300"/>
          </a:xfrm>
        </p:spPr>
        <p:txBody>
          <a:bodyPr/>
          <a:lstStyle/>
          <a:p>
            <a:r>
              <a:rPr lang="en-US" sz="2500" b="1" dirty="0" err="1">
                <a:latin typeface="Roboto Condensed" panose="020B0604020202020204" pitchFamily="2" charset="0"/>
                <a:ea typeface="Roboto Condensed" panose="020B0604020202020204" pitchFamily="2" charset="0"/>
              </a:rPr>
              <a:t>Aksesi</a:t>
            </a:r>
            <a:r>
              <a:rPr lang="en-US" sz="2500" b="1" dirty="0"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500" b="1" dirty="0" err="1">
                <a:latin typeface="Roboto Condensed" panose="020B0604020202020204" pitchFamily="2" charset="0"/>
                <a:ea typeface="Roboto Condensed" panose="020B0604020202020204" pitchFamily="2" charset="0"/>
              </a:rPr>
              <a:t>në</a:t>
            </a:r>
            <a:r>
              <a:rPr lang="en-US" sz="2500" b="1" dirty="0"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500" b="1" dirty="0" err="1">
                <a:latin typeface="Roboto Condensed" panose="020B0604020202020204" pitchFamily="2" charset="0"/>
                <a:ea typeface="Roboto Condensed" panose="020B0604020202020204" pitchFamily="2" charset="0"/>
              </a:rPr>
              <a:t>Sistem</a:t>
            </a:r>
            <a:endParaRPr lang="en-US" sz="2500" b="1" dirty="0">
              <a:latin typeface="Roboto Condensed" panose="020B0604020202020204" pitchFamily="2" charset="0"/>
              <a:ea typeface="Roboto Condensed" panose="020B0604020202020204" pitchFamily="2" charset="0"/>
            </a:endParaRPr>
          </a:p>
          <a:p>
            <a:r>
              <a:rPr lang="en-US" sz="2500" b="1" dirty="0" err="1">
                <a:latin typeface="Roboto Condensed" panose="020B0604020202020204" pitchFamily="2" charset="0"/>
                <a:ea typeface="Roboto Condensed" panose="020B0604020202020204" pitchFamily="2" charset="0"/>
              </a:rPr>
              <a:t>Aplikimet</a:t>
            </a:r>
            <a:r>
              <a:rPr lang="en-US" sz="2500" b="1" dirty="0">
                <a:latin typeface="Roboto Condensed" panose="020B0604020202020204" pitchFamily="2" charset="0"/>
                <a:ea typeface="Roboto Condensed" panose="020B0604020202020204" pitchFamily="2" charset="0"/>
              </a:rPr>
              <a:t> A1/A1Z</a:t>
            </a:r>
          </a:p>
          <a:p>
            <a:r>
              <a:rPr lang="en-US" sz="2500" b="1" dirty="0" err="1">
                <a:latin typeface="Roboto Condensed" panose="020B0604020202020204" pitchFamily="2" charset="0"/>
                <a:ea typeface="Roboto Condensed" panose="020B0604020202020204" pitchFamily="2" charset="0"/>
              </a:rPr>
              <a:t>Tabela</a:t>
            </a:r>
            <a:r>
              <a:rPr lang="en-US" sz="2500" b="1" dirty="0">
                <a:latin typeface="Roboto Condensed" panose="020B0604020202020204" pitchFamily="2" charset="0"/>
                <a:ea typeface="Roboto Condensed" panose="020B0604020202020204" pitchFamily="2" charset="0"/>
              </a:rPr>
              <a:t> T</a:t>
            </a:r>
          </a:p>
          <a:p>
            <a:r>
              <a:rPr lang="en-US" sz="2500" b="1" dirty="0">
                <a:latin typeface="Roboto Condensed" panose="020B0604020202020204" pitchFamily="2" charset="0"/>
                <a:ea typeface="Roboto Condensed" panose="020B0604020202020204" pitchFamily="2" charset="0"/>
              </a:rPr>
              <a:t>Lista </a:t>
            </a:r>
            <a:r>
              <a:rPr lang="en-US" sz="2500" b="1" dirty="0" err="1">
                <a:latin typeface="Roboto Condensed" panose="020B0604020202020204" pitchFamily="2" charset="0"/>
                <a:ea typeface="Roboto Condensed" panose="020B0604020202020204" pitchFamily="2" charset="0"/>
              </a:rPr>
              <a:t>Emërore</a:t>
            </a:r>
            <a:endParaRPr lang="en-US" sz="2500" b="1" dirty="0">
              <a:latin typeface="Roboto Condensed" panose="020B0604020202020204" pitchFamily="2" charset="0"/>
              <a:ea typeface="Roboto Condensed" panose="020B0604020202020204" pitchFamily="2" charset="0"/>
            </a:endParaRPr>
          </a:p>
          <a:p>
            <a:r>
              <a:rPr lang="en-US" sz="2500" b="1" dirty="0" err="1">
                <a:latin typeface="Roboto Condensed" panose="020B0604020202020204" pitchFamily="2" charset="0"/>
                <a:ea typeface="Roboto Condensed" panose="020B0604020202020204" pitchFamily="2" charset="0"/>
              </a:rPr>
              <a:t>Mbetësit</a:t>
            </a:r>
            <a:endParaRPr lang="en-US" sz="2500" b="1" dirty="0">
              <a:latin typeface="Roboto Condensed" panose="020B0604020202020204" pitchFamily="2" charset="0"/>
              <a:ea typeface="Roboto Condensed" panose="020B0604020202020204" pitchFamily="2" charset="0"/>
            </a:endParaRPr>
          </a:p>
          <a:p>
            <a:r>
              <a:rPr lang="en-US" sz="2500" b="1" dirty="0">
                <a:latin typeface="Roboto Condensed" panose="020B0604020202020204" pitchFamily="2" charset="0"/>
                <a:ea typeface="Roboto Condensed" panose="020B0604020202020204" pitchFamily="2" charset="0"/>
              </a:rPr>
              <a:t>Diploma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4294967295"/>
          </p:nvPr>
        </p:nvSpPr>
        <p:spPr>
          <a:xfrm>
            <a:off x="3226940" y="155153"/>
            <a:ext cx="4989012" cy="4840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b="1" dirty="0" err="1">
                <a:solidFill>
                  <a:srgbClr val="FF9800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Aksesi</a:t>
            </a:r>
            <a:r>
              <a:rPr lang="en-US" sz="3000" b="1" dirty="0">
                <a:solidFill>
                  <a:srgbClr val="FF9800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3000" b="1" dirty="0" err="1">
                <a:solidFill>
                  <a:srgbClr val="FF9800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në</a:t>
            </a:r>
            <a:r>
              <a:rPr lang="en-US" sz="3000" b="1" dirty="0">
                <a:solidFill>
                  <a:srgbClr val="FF9800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3000" b="1" dirty="0" err="1">
                <a:solidFill>
                  <a:srgbClr val="FF9800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Sistem</a:t>
            </a:r>
            <a:endParaRPr sz="3000" b="1" dirty="0">
              <a:solidFill>
                <a:srgbClr val="FF9800"/>
              </a:solidFill>
              <a:latin typeface="Roboto Condensed" panose="020B0604020202020204" pitchFamily="2" charset="0"/>
              <a:ea typeface="Roboto Condensed" panose="020B0604020202020204" pitchFamily="2" charset="0"/>
            </a:endParaRPr>
          </a:p>
        </p:txBody>
      </p:sp>
      <p:sp>
        <p:nvSpPr>
          <p:cNvPr id="473" name="Shape 47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396EF98-938A-4966-8D84-79DD826A2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3266"/>
            <a:ext cx="9243912" cy="3410234"/>
          </a:xfrm>
          <a:prstGeom prst="rect">
            <a:avLst/>
          </a:prstGeom>
        </p:spPr>
      </p:pic>
      <p:sp>
        <p:nvSpPr>
          <p:cNvPr id="7" name="Shape 408">
            <a:extLst>
              <a:ext uri="{FF2B5EF4-FFF2-40B4-BE49-F238E27FC236}">
                <a16:creationId xmlns:a16="http://schemas.microsoft.com/office/drawing/2014/main" xmlns="" id="{5034AF2D-2064-4CC9-AE30-58FDFF8B32A3}"/>
              </a:ext>
            </a:extLst>
          </p:cNvPr>
          <p:cNvSpPr txBox="1">
            <a:spLocks/>
          </p:cNvSpPr>
          <p:nvPr/>
        </p:nvSpPr>
        <p:spPr>
          <a:xfrm>
            <a:off x="1373976" y="588600"/>
            <a:ext cx="484258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None/>
            </a:pPr>
            <a:endParaRPr lang="en-US" sz="1800" b="1" i="0" u="none" strike="noStrike" dirty="0">
              <a:effectLst/>
              <a:latin typeface="Roboto Condensed" panose="020B0604020202020204" pitchFamily="2" charset="0"/>
              <a:ea typeface="Roboto Condensed" panose="020B0604020202020204" pitchFamily="2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sq-A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sq-AL" sz="2500" b="1" kern="100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  <a:cs typeface="Times New Roman" panose="02020603050405020304" pitchFamily="18" charset="0"/>
              </a:rPr>
              <a:t>Akses </a:t>
            </a:r>
            <a:r>
              <a:rPr lang="en-US" sz="2500" b="1" kern="100" dirty="0">
                <a:latin typeface="Roboto Condensed" panose="020B0604020202020204" pitchFamily="2" charset="0"/>
                <a:ea typeface="Roboto Condensed" panose="020B0604020202020204" pitchFamily="2" charset="0"/>
                <a:cs typeface="Times New Roman" panose="02020603050405020304" pitchFamily="18" charset="0"/>
              </a:rPr>
              <a:t>n</a:t>
            </a:r>
            <a:r>
              <a:rPr lang="sq-AL" sz="2500" b="1" kern="100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  <a:cs typeface="Times New Roman" panose="02020603050405020304" pitchFamily="18" charset="0"/>
              </a:rPr>
              <a:t>ë</a:t>
            </a:r>
            <a:r>
              <a:rPr lang="en-US" sz="2500" b="1" kern="100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  <a:cs typeface="Times New Roman" panose="02020603050405020304" pitchFamily="18" charset="0"/>
              </a:rPr>
              <a:t>p</a:t>
            </a:r>
            <a:r>
              <a:rPr lang="sq-AL" sz="2500" b="1" kern="100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  <a:cs typeface="Times New Roman" panose="02020603050405020304" pitchFamily="18" charset="0"/>
              </a:rPr>
              <a:t>ë</a:t>
            </a:r>
            <a:r>
              <a:rPr lang="en-US" sz="2500" b="1" kern="100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  <a:cs typeface="Times New Roman" panose="02020603050405020304" pitchFamily="18" charset="0"/>
              </a:rPr>
              <a:t>rmjet</a:t>
            </a:r>
            <a:r>
              <a:rPr lang="sq-AL" sz="2500" b="1" kern="100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  <a:cs typeface="Times New Roman" panose="02020603050405020304" pitchFamily="18" charset="0"/>
              </a:rPr>
              <a:t> e</a:t>
            </a:r>
            <a:r>
              <a:rPr lang="en-US" sz="2500" b="1" kern="100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  <a:cs typeface="Times New Roman" panose="02020603050405020304" pitchFamily="18" charset="0"/>
              </a:rPr>
              <a:t>-</a:t>
            </a:r>
            <a:r>
              <a:rPr lang="sq-AL" sz="2500" b="1" kern="100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  <a:cs typeface="Times New Roman" panose="02020603050405020304" pitchFamily="18" charset="0"/>
              </a:rPr>
              <a:t>Albania </a:t>
            </a:r>
            <a:endParaRPr lang="en-US" sz="2500" b="1" kern="100" dirty="0">
              <a:effectLst/>
              <a:latin typeface="Roboto Condensed" panose="020B0604020202020204" pitchFamily="2" charset="0"/>
              <a:ea typeface="Roboto Condensed" panose="020B0604020202020204" pitchFamily="2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500" b="1" kern="100" dirty="0" err="1">
                <a:latin typeface="Roboto Condensed" panose="020B0604020202020204" pitchFamily="2" charset="0"/>
                <a:ea typeface="Roboto Condensed" panose="020B0604020202020204" pitchFamily="2" charset="0"/>
                <a:cs typeface="Times New Roman" panose="02020603050405020304" pitchFamily="18" charset="0"/>
              </a:rPr>
              <a:t>Akses</a:t>
            </a:r>
            <a:r>
              <a:rPr lang="en-US" sz="2500" b="1" kern="100" dirty="0">
                <a:latin typeface="Roboto Condensed" panose="020B0604020202020204" pitchFamily="2" charset="0"/>
                <a:ea typeface="Roboto Condensed" panose="020B0604020202020204" pitchFamily="2" charset="0"/>
                <a:cs typeface="Times New Roman" panose="02020603050405020304" pitchFamily="18" charset="0"/>
              </a:rPr>
              <a:t> me </a:t>
            </a:r>
            <a:r>
              <a:rPr lang="sq-AL" sz="2500" b="1" kern="100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  <a:cs typeface="Times New Roman" panose="02020603050405020304" pitchFamily="18" charset="0"/>
              </a:rPr>
              <a:t>përdorues/fjalëkalim.</a:t>
            </a:r>
            <a:endParaRPr lang="en-US" sz="2500" b="1" kern="100" dirty="0">
              <a:effectLst/>
              <a:latin typeface="Roboto Condensed" panose="020B0604020202020204" pitchFamily="2" charset="0"/>
              <a:ea typeface="Roboto Condensed" panose="020B06040202020202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02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ctrTitle" idx="4294967295"/>
          </p:nvPr>
        </p:nvSpPr>
        <p:spPr>
          <a:xfrm>
            <a:off x="1398294" y="102790"/>
            <a:ext cx="7348816" cy="907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tx1"/>
                </a:solidFill>
              </a:rPr>
              <a:t>Profili si përdorues ZVAP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46574B-5CCE-4C12-9A77-516FCE68F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67" y="1010466"/>
            <a:ext cx="9200934" cy="412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616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ctrTitle" idx="4294967295"/>
          </p:nvPr>
        </p:nvSpPr>
        <p:spPr>
          <a:xfrm>
            <a:off x="-48369" y="1194962"/>
            <a:ext cx="7348816" cy="907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tx1"/>
                </a:solidFill>
              </a:rPr>
              <a:t>Profili si përdorues ZVAP</a:t>
            </a:r>
            <a:endParaRPr sz="4000" dirty="0">
              <a:solidFill>
                <a:schemeClr val="tx1"/>
              </a:solidFill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sp>
        <p:nvSpPr>
          <p:cNvPr id="6" name="Shape 237">
            <a:extLst>
              <a:ext uri="{FF2B5EF4-FFF2-40B4-BE49-F238E27FC236}">
                <a16:creationId xmlns:a16="http://schemas.microsoft.com/office/drawing/2014/main" xmlns="" id="{7FA2E30B-F214-4AA1-8A33-86980706AA01}"/>
              </a:ext>
            </a:extLst>
          </p:cNvPr>
          <p:cNvSpPr txBox="1">
            <a:spLocks/>
          </p:cNvSpPr>
          <p:nvPr/>
        </p:nvSpPr>
        <p:spPr>
          <a:xfrm>
            <a:off x="603156" y="1648800"/>
            <a:ext cx="5770347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2500" b="1" kern="120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Profili i përdoruesit gjendet në fund të menusë të sistemit, në krahun e majtë.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6267FA-A560-465E-AEDB-103B4872BE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02"/>
          <a:stretch/>
        </p:blipFill>
        <p:spPr>
          <a:xfrm>
            <a:off x="6898942" y="0"/>
            <a:ext cx="22450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843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Shape 401"/>
          <p:cNvGrpSpPr/>
          <p:nvPr/>
        </p:nvGrpSpPr>
        <p:grpSpPr>
          <a:xfrm>
            <a:off x="1334555" y="246604"/>
            <a:ext cx="6980831" cy="1712793"/>
            <a:chOff x="-1535283" y="1287960"/>
            <a:chExt cx="11486579" cy="2067200"/>
          </a:xfrm>
        </p:grpSpPr>
        <p:sp>
          <p:nvSpPr>
            <p:cNvPr id="402" name="Shape 402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7" name="Shape 407"/>
          <p:cNvSpPr txBox="1">
            <a:spLocks noGrp="1"/>
          </p:cNvSpPr>
          <p:nvPr>
            <p:ph type="ctrTitle" idx="4294967295"/>
          </p:nvPr>
        </p:nvSpPr>
        <p:spPr>
          <a:xfrm>
            <a:off x="2247535" y="814210"/>
            <a:ext cx="5370465" cy="5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Seksioni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përdoruesit</a:t>
            </a:r>
            <a:r>
              <a:rPr lang="en-US" dirty="0"/>
              <a:t> </a:t>
            </a:r>
            <a:r>
              <a:rPr lang="en-US" dirty="0" err="1"/>
              <a:t>përmban</a:t>
            </a:r>
            <a:r>
              <a:rPr lang="en-US" dirty="0"/>
              <a:t> profilin e </a:t>
            </a:r>
            <a:r>
              <a:rPr lang="en-US" dirty="0" err="1"/>
              <a:t>përdoruesit</a:t>
            </a:r>
            <a:r>
              <a:rPr lang="en-US" dirty="0"/>
              <a:t> me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dhënat</a:t>
            </a:r>
            <a:r>
              <a:rPr lang="en-US" dirty="0"/>
              <a:t> e </a:t>
            </a:r>
            <a:r>
              <a:rPr lang="en-US" dirty="0" err="1"/>
              <a:t>regjistruara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dirty="0"/>
          </a:p>
        </p:txBody>
      </p:sp>
      <p:sp>
        <p:nvSpPr>
          <p:cNvPr id="413" name="Shape 4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grpSp>
        <p:nvGrpSpPr>
          <p:cNvPr id="27" name="Shape 401">
            <a:extLst>
              <a:ext uri="{FF2B5EF4-FFF2-40B4-BE49-F238E27FC236}">
                <a16:creationId xmlns:a16="http://schemas.microsoft.com/office/drawing/2014/main" xmlns="" id="{3C3FE6CA-7992-408F-A074-F348E523D433}"/>
              </a:ext>
            </a:extLst>
          </p:cNvPr>
          <p:cNvGrpSpPr/>
          <p:nvPr/>
        </p:nvGrpSpPr>
        <p:grpSpPr>
          <a:xfrm>
            <a:off x="1189304" y="1733514"/>
            <a:ext cx="6980831" cy="1712793"/>
            <a:chOff x="-1535283" y="1287960"/>
            <a:chExt cx="11486579" cy="2067200"/>
          </a:xfrm>
        </p:grpSpPr>
        <p:sp>
          <p:nvSpPr>
            <p:cNvPr id="28" name="Shape 402">
              <a:extLst>
                <a:ext uri="{FF2B5EF4-FFF2-40B4-BE49-F238E27FC236}">
                  <a16:creationId xmlns:a16="http://schemas.microsoft.com/office/drawing/2014/main" xmlns="" id="{9DDD3591-ECA8-4953-B711-FEF1F3E320E7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29" name="Shape 403">
              <a:extLst>
                <a:ext uri="{FF2B5EF4-FFF2-40B4-BE49-F238E27FC236}">
                  <a16:creationId xmlns:a16="http://schemas.microsoft.com/office/drawing/2014/main" xmlns="" id="{11AD31A9-86FB-4F8B-B771-873D22C076F1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404">
              <a:extLst>
                <a:ext uri="{FF2B5EF4-FFF2-40B4-BE49-F238E27FC236}">
                  <a16:creationId xmlns:a16="http://schemas.microsoft.com/office/drawing/2014/main" xmlns="" id="{9CA05863-5201-473E-AF46-BFC034933BFC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405">
              <a:extLst>
                <a:ext uri="{FF2B5EF4-FFF2-40B4-BE49-F238E27FC236}">
                  <a16:creationId xmlns:a16="http://schemas.microsoft.com/office/drawing/2014/main" xmlns="" id="{510DB2B6-B42E-4006-AAFB-14C884740F94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2" name="Shape 406">
              <a:extLst>
                <a:ext uri="{FF2B5EF4-FFF2-40B4-BE49-F238E27FC236}">
                  <a16:creationId xmlns:a16="http://schemas.microsoft.com/office/drawing/2014/main" xmlns="" id="{413EEC49-760D-4099-8EF5-1B3F1E2F856C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3" name="Shape 401">
            <a:extLst>
              <a:ext uri="{FF2B5EF4-FFF2-40B4-BE49-F238E27FC236}">
                <a16:creationId xmlns:a16="http://schemas.microsoft.com/office/drawing/2014/main" xmlns="" id="{A26969ED-C7F3-4312-9A54-16AAD5C1774A}"/>
              </a:ext>
            </a:extLst>
          </p:cNvPr>
          <p:cNvGrpSpPr/>
          <p:nvPr/>
        </p:nvGrpSpPr>
        <p:grpSpPr>
          <a:xfrm>
            <a:off x="1257543" y="3319426"/>
            <a:ext cx="6980831" cy="1712793"/>
            <a:chOff x="-1535283" y="1287960"/>
            <a:chExt cx="11486579" cy="2067200"/>
          </a:xfrm>
        </p:grpSpPr>
        <p:sp>
          <p:nvSpPr>
            <p:cNvPr id="34" name="Shape 402">
              <a:extLst>
                <a:ext uri="{FF2B5EF4-FFF2-40B4-BE49-F238E27FC236}">
                  <a16:creationId xmlns:a16="http://schemas.microsoft.com/office/drawing/2014/main" xmlns="" id="{925BC66A-E498-4300-9969-42816D91ACAA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5" name="Shape 403">
              <a:extLst>
                <a:ext uri="{FF2B5EF4-FFF2-40B4-BE49-F238E27FC236}">
                  <a16:creationId xmlns:a16="http://schemas.microsoft.com/office/drawing/2014/main" xmlns="" id="{A46C8ED5-F247-4280-8312-44306FEA37DF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6" name="Shape 404">
              <a:extLst>
                <a:ext uri="{FF2B5EF4-FFF2-40B4-BE49-F238E27FC236}">
                  <a16:creationId xmlns:a16="http://schemas.microsoft.com/office/drawing/2014/main" xmlns="" id="{75C97B0D-959F-46A7-BC7B-527F26658992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7" name="Shape 405">
              <a:extLst>
                <a:ext uri="{FF2B5EF4-FFF2-40B4-BE49-F238E27FC236}">
                  <a16:creationId xmlns:a16="http://schemas.microsoft.com/office/drawing/2014/main" xmlns="" id="{799D799C-39B0-4BD2-BCF8-319F86C81A5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rgbClr val="FF9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8" name="Shape 406">
              <a:extLst>
                <a:ext uri="{FF2B5EF4-FFF2-40B4-BE49-F238E27FC236}">
                  <a16:creationId xmlns:a16="http://schemas.microsoft.com/office/drawing/2014/main" xmlns="" id="{F474DAD8-E01E-49AF-A750-D6B83ACE14DC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9171980-04BD-477C-B7FA-388E72E24259}"/>
              </a:ext>
            </a:extLst>
          </p:cNvPr>
          <p:cNvSpPr txBox="1"/>
          <p:nvPr/>
        </p:nvSpPr>
        <p:spPr>
          <a:xfrm>
            <a:off x="2337822" y="2301205"/>
            <a:ext cx="51898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NID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është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identifikuesi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i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individit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 me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të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cilin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mund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të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indetifikohet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në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e-Albania.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190A6CD-29D6-41DD-9189-377D0D3CF8AA}"/>
              </a:ext>
            </a:extLst>
          </p:cNvPr>
          <p:cNvSpPr txBox="1"/>
          <p:nvPr/>
        </p:nvSpPr>
        <p:spPr>
          <a:xfrm>
            <a:off x="2284293" y="3933585"/>
            <a:ext cx="5243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Butoni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“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Ndrysho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 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Fjalëkalimin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”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tregon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një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dritare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modale</a:t>
            </a:r>
            <a:r>
              <a:rPr lang="en-US" sz="2000" b="1" dirty="0">
                <a:solidFill>
                  <a:schemeClr val="bg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32789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ctrTitle" idx="4294967295"/>
          </p:nvPr>
        </p:nvSpPr>
        <p:spPr>
          <a:xfrm>
            <a:off x="1411942" y="184676"/>
            <a:ext cx="7348816" cy="9076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9800"/>
                </a:solidFill>
              </a:rPr>
              <a:t>Ndryshimi </a:t>
            </a:r>
            <a:r>
              <a:rPr lang="en-US" sz="4000" dirty="0" err="1">
                <a:solidFill>
                  <a:srgbClr val="FF9800"/>
                </a:solidFill>
              </a:rPr>
              <a:t>i</a:t>
            </a:r>
            <a:r>
              <a:rPr lang="en-US" sz="4000" dirty="0">
                <a:solidFill>
                  <a:srgbClr val="FF9800"/>
                </a:solidFill>
              </a:rPr>
              <a:t> </a:t>
            </a:r>
            <a:r>
              <a:rPr lang="en-US" sz="4000" dirty="0" err="1">
                <a:solidFill>
                  <a:srgbClr val="FF9800"/>
                </a:solidFill>
              </a:rPr>
              <a:t>Fjalëkalimit</a:t>
            </a:r>
            <a:endParaRPr sz="4000" dirty="0">
              <a:solidFill>
                <a:srgbClr val="FF9800"/>
              </a:solidFill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071F3C-B667-4A27-9498-450DDE270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110"/>
            <a:ext cx="9144000" cy="418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2327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Aplikimet</a:t>
            </a:r>
            <a:endParaRPr sz="30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92CCD9C-F552-47A6-A5EC-FA457D7B3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194" y="1792495"/>
            <a:ext cx="5746009" cy="2724300"/>
          </a:xfrm>
        </p:spPr>
        <p:txBody>
          <a:bodyPr/>
          <a:lstStyle/>
          <a:p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Lista e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maturantëve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është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regjistri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kryesor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.</a:t>
            </a:r>
          </a:p>
          <a:p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Ketu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kane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akses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mbikqyrësit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. </a:t>
            </a:r>
          </a:p>
          <a:p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Klikoni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tek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Aplikimet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,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Maturantë</a:t>
            </a:r>
            <a:endParaRPr lang="en-US" b="1" dirty="0">
              <a:latin typeface="Roboto Condensed" panose="020B0604020202020204" pitchFamily="2" charset="0"/>
              <a:ea typeface="Roboto Condensed" panose="020B0604020202020204" pitchFamily="2" charset="0"/>
            </a:endParaRPr>
          </a:p>
          <a:p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Këtu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do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të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krijoni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manualisht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maturantët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dhe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aplikimet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e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tyre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.</a:t>
            </a:r>
          </a:p>
          <a:p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Duke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klikuar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butonin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“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Shto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”,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një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faqe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tjetër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do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të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b="1" dirty="0" err="1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hapet</a:t>
            </a:r>
            <a:r>
              <a:rPr lang="en-US" b="1" dirty="0">
                <a:effectLst/>
                <a:latin typeface="Roboto Condensed" panose="020B0604020202020204" pitchFamily="2" charset="0"/>
                <a:ea typeface="Roboto Condensed" panose="020B0604020202020204" pitchFamily="2" charset="0"/>
              </a:rPr>
              <a:t>.</a:t>
            </a:r>
          </a:p>
          <a:p>
            <a:endParaRPr lang="en-US" sz="2500" b="1" dirty="0">
              <a:latin typeface="Roboto Condensed" panose="020B0604020202020204" pitchFamily="2" charset="0"/>
              <a:ea typeface="Roboto Condensed" panose="020B0604020202020204" pitchFamily="2" charset="0"/>
            </a:endParaRPr>
          </a:p>
          <a:p>
            <a:pPr marL="101600" indent="0">
              <a:buNone/>
            </a:pPr>
            <a:endParaRPr lang="en-US" sz="2500" b="1" dirty="0">
              <a:latin typeface="Roboto Condensed" panose="020B0604020202020204" pitchFamily="2" charset="0"/>
              <a:ea typeface="Roboto Condensed" panose="020B0604020202020204" pitchFamily="2" charset="0"/>
            </a:endParaRPr>
          </a:p>
          <a:p>
            <a:endParaRPr lang="en-US" sz="2500" b="1" dirty="0">
              <a:latin typeface="Roboto Condensed" panose="020B0604020202020204" pitchFamily="2" charset="0"/>
              <a:ea typeface="Roboto Condensed" panose="020B06040202020202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2889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Aplikimet</a:t>
            </a:r>
            <a:endParaRPr sz="30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80A63E9-192C-42B7-BE7C-8A05EC02B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3685"/>
            <a:ext cx="9184732" cy="37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1744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Aplikimet</a:t>
            </a:r>
            <a:endParaRPr sz="30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C2D308-928A-4125-891B-9F08E13D1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3426"/>
            <a:ext cx="9144000" cy="37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609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Aplikimet</a:t>
            </a:r>
            <a:endParaRPr sz="30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Shape 249">
            <a:extLst>
              <a:ext uri="{FF2B5EF4-FFF2-40B4-BE49-F238E27FC236}">
                <a16:creationId xmlns:a16="http://schemas.microsoft.com/office/drawing/2014/main" xmlns="" id="{58D40533-591B-4E18-A190-E58F2BA71FC7}"/>
              </a:ext>
            </a:extLst>
          </p:cNvPr>
          <p:cNvSpPr txBox="1">
            <a:spLocks/>
          </p:cNvSpPr>
          <p:nvPr/>
        </p:nvSpPr>
        <p:spPr>
          <a:xfrm>
            <a:off x="1245359" y="1171138"/>
            <a:ext cx="7646158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kern="12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Pasi</a:t>
            </a:r>
            <a:r>
              <a:rPr lang="en-US" kern="12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të</a:t>
            </a:r>
            <a:r>
              <a:rPr lang="en-US" kern="12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jenë</a:t>
            </a:r>
            <a:r>
              <a:rPr lang="en-US" kern="12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plotësuar</a:t>
            </a:r>
            <a:r>
              <a:rPr lang="en-US" kern="12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të</a:t>
            </a:r>
            <a:r>
              <a:rPr lang="en-US" kern="12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gjitha</a:t>
            </a:r>
            <a:r>
              <a:rPr lang="en-US" kern="12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fushat</a:t>
            </a:r>
            <a:r>
              <a:rPr lang="en-US" kern="12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, </a:t>
            </a:r>
            <a:r>
              <a:rPr lang="en-US" kern="12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klikoni</a:t>
            </a:r>
            <a:r>
              <a:rPr lang="en-US" kern="12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  <a:cs typeface="+mj-cs"/>
              </a:rPr>
              <a:t>Ruaj</a:t>
            </a:r>
            <a:endParaRPr lang="en-US" dirty="0">
              <a:solidFill>
                <a:schemeClr val="tx1"/>
              </a:solidFill>
              <a:latin typeface="Roboto Condensed" panose="020B0604020202020204" pitchFamily="2" charset="0"/>
              <a:ea typeface="Roboto Condensed" panose="020B06040202020202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F8EC5C-8C82-44C3-9F92-2287E6B04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84" y="1857055"/>
            <a:ext cx="9191767" cy="333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774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AADCD-FF41-6077-9C9F-5002DEED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486175"/>
            <a:ext cx="5492400" cy="766200"/>
          </a:xfrm>
        </p:spPr>
        <p:txBody>
          <a:bodyPr/>
          <a:lstStyle/>
          <a:p>
            <a:r>
              <a:rPr lang="sq-AL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sq-AL" sz="2800" b="1" spc="2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2800" b="1" spc="1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TRAJTOHEN: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A4D4A5-2702-C170-D273-F417BA52D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7875" y="1511825"/>
            <a:ext cx="6132600" cy="3145500"/>
          </a:xfrm>
        </p:spPr>
        <p:txBody>
          <a:bodyPr/>
          <a:lstStyle/>
          <a:p>
            <a:pPr marL="342900" lvl="0" indent="-342900">
              <a:spcBef>
                <a:spcPts val="4005"/>
              </a:spcBef>
              <a:buFont typeface="Arial" panose="020B0604020202020204" pitchFamily="34" charset="0"/>
              <a:buChar char="•"/>
              <a:tabLst>
                <a:tab pos="441960" algn="l"/>
              </a:tabLst>
            </a:pP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Rregullorja</a:t>
            </a:r>
            <a:r>
              <a:rPr lang="sq-AL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MSH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895"/>
              </a:spcBef>
              <a:buFont typeface="Arial" panose="020B0604020202020204" pitchFamily="34" charset="0"/>
              <a:buChar char="•"/>
              <a:tabLst>
                <a:tab pos="441960" algn="l"/>
              </a:tabLst>
            </a:pP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Formularët A1/A1Z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895"/>
              </a:spcBef>
              <a:buFont typeface="Arial" panose="020B0604020202020204" pitchFamily="34" charset="0"/>
              <a:buChar char="•"/>
              <a:tabLst>
                <a:tab pos="441960" algn="l"/>
              </a:tabLst>
            </a:pP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Aplikimi</a:t>
            </a:r>
            <a:r>
              <a:rPr lang="sq-AL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portalin</a:t>
            </a:r>
            <a:r>
              <a:rPr lang="sq-AL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e-Albania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895"/>
              </a:spcBef>
              <a:buFont typeface="Arial" panose="020B0604020202020204" pitchFamily="34" charset="0"/>
              <a:buChar char="•"/>
              <a:tabLst>
                <a:tab pos="441960" algn="l"/>
              </a:tabLst>
            </a:pP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Aplikimi</a:t>
            </a:r>
            <a:r>
              <a:rPr lang="sq-AL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portalin</a:t>
            </a:r>
            <a:r>
              <a:rPr lang="sq-AL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e-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</a:t>
            </a:r>
            <a:r>
              <a:rPr lang="sq-AL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sq-AL" sz="1800" dirty="0">
                <a:effectLst/>
                <a:latin typeface="Arial M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q-AL" sz="1800" dirty="0">
                <a:effectLst/>
                <a:latin typeface="Arial M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99265C6-313A-E4D1-85D6-B6E3F75EC5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61010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Aplikimet</a:t>
            </a:r>
            <a:endParaRPr sz="30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Shape 249">
            <a:extLst>
              <a:ext uri="{FF2B5EF4-FFF2-40B4-BE49-F238E27FC236}">
                <a16:creationId xmlns:a16="http://schemas.microsoft.com/office/drawing/2014/main" xmlns="" id="{58D40533-591B-4E18-A190-E58F2BA71FC7}"/>
              </a:ext>
            </a:extLst>
          </p:cNvPr>
          <p:cNvSpPr txBox="1">
            <a:spLocks/>
          </p:cNvSpPr>
          <p:nvPr/>
        </p:nvSpPr>
        <p:spPr>
          <a:xfrm>
            <a:off x="223383" y="2885320"/>
            <a:ext cx="272152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Pasi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të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keni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ruajtur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maturantin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, do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t’iu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hapet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një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model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ku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duhet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të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zgjidhni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se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cilin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 formular do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plotësoni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  <a:t>.</a:t>
            </a:r>
            <a:br>
              <a:rPr lang="en-US" sz="2000" kern="1200" dirty="0">
                <a:solidFill>
                  <a:schemeClr val="tx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+mj-cs"/>
              </a:rPr>
            </a:br>
            <a:endParaRPr lang="en-US" sz="20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1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85B91395-85EB-46D0-970D-F32E29F27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633" y="1311089"/>
            <a:ext cx="5611367" cy="383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85738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Formulari A1Z</a:t>
            </a:r>
            <a:endParaRPr sz="30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14478571-816B-41F8-B6F5-DB62E7CDB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354" y="1337982"/>
            <a:ext cx="6185646" cy="380551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hape 249">
            <a:extLst>
              <a:ext uri="{FF2B5EF4-FFF2-40B4-BE49-F238E27FC236}">
                <a16:creationId xmlns:a16="http://schemas.microsoft.com/office/drawing/2014/main" xmlns="" id="{EB2FE0C3-D67D-4199-AE37-B9E37C28DC15}"/>
              </a:ext>
            </a:extLst>
          </p:cNvPr>
          <p:cNvSpPr txBox="1">
            <a:spLocks/>
          </p:cNvSpPr>
          <p:nvPr/>
        </p:nvSpPr>
        <p:spPr>
          <a:xfrm>
            <a:off x="223383" y="2885320"/>
            <a:ext cx="272152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Nëse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zgjidhni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formularin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A1Z do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t’iu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shfaqet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modali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si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në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figurë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:</a:t>
            </a:r>
            <a:endParaRPr lang="en-US" sz="20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7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C5DB0-DCB6-54A7-E63A-D1B4855B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746489"/>
            <a:ext cx="7404101" cy="895476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 fontScale="90000"/>
          </a:bodyPr>
          <a:lstStyle/>
          <a:p>
            <a:pPr algn="ctr"/>
            <a:r>
              <a:rPr lang="sq-AL" sz="1725" kern="1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 këtë formular mbikqyrësi plotëson të dhënat, zgjedh lëndën D3 dhe lëndën me zgjedhje, pasi D1 dhe D2 janë automatikisht të zgjedhura nga sistemi.</a:t>
            </a:r>
            <a:r>
              <a:rPr lang="en-US" sz="1725" kern="1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725" kern="100" dirty="0">
                <a:solidFill>
                  <a:srgbClr val="3F3F3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725" dirty="0">
              <a:solidFill>
                <a:srgbClr val="3F3F3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84B61E-B2C1-9ED6-8126-8F92A3430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7686" y="2166187"/>
            <a:ext cx="3223014" cy="2619173"/>
          </a:xfrm>
        </p:spPr>
        <p:txBody>
          <a:bodyPr anchor="t">
            <a:normAutofit fontScale="55000" lnSpcReduction="20000"/>
          </a:bodyPr>
          <a:lstStyle/>
          <a:p>
            <a:r>
              <a:rPr lang="sq-A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Nëse D1,D2 ose D3 do jenë lëndë te mbartura, automatikisht plotësohet nota e maturantit që gjendet në sistem për atë provim. Nëse nota nuk gjendet në sistem e shtojmë manualisht tek kutia “Nota”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sq-A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Nëse D3 nuk do jetë lëndë e mbartur do plotësohet vetëm kutia “Lënda” dhe asnjë fushë tjetër.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q-A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Nëse Z1 nuk do jetë lëndë e mbartur zgjedhim “Jo” dhe plotësojmë vetëm kutinë “Lënda”.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75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58B84A-9509-7969-312C-2245CF5D9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3298" y="2166187"/>
            <a:ext cx="3294383" cy="2619173"/>
          </a:xfrm>
        </p:spPr>
        <p:txBody>
          <a:bodyPr anchor="t">
            <a:normAutofit fontScale="55000" lnSpcReduction="20000"/>
          </a:bodyPr>
          <a:lstStyle/>
          <a:p>
            <a:r>
              <a:rPr lang="sq-A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Nëse Z1 do jetë lëndë e mbartur zgjedhim “Po” ,me pas zgjedhim vitin dhe lëndën.Nota e gjetur zgjidhet automatikisht nga sistemi.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shtojme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manualisht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sq-A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Nëse provimet janë dhëne përpara aplikimit te MSH, nota e mbartur nuk do të gjendet në sistem, por mund të shtohet manualisht tek kutia “Nota” bashkë me arsyen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q-A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 kemi përfunduar me plotësimin e të dhënave shtypim butonin “Ruaj”.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275" dirty="0"/>
          </a:p>
        </p:txBody>
      </p:sp>
    </p:spTree>
    <p:extLst>
      <p:ext uri="{BB962C8B-B14F-4D97-AF65-F5344CB8AC3E}">
        <p14:creationId xmlns:p14="http://schemas.microsoft.com/office/powerpoint/2010/main" xmlns="" val="3883515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Formulari A1</a:t>
            </a:r>
            <a:endParaRPr sz="3000" dirty="0"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15</a:t>
            </a:r>
            <a:endParaRPr dirty="0"/>
          </a:p>
        </p:txBody>
      </p:sp>
      <p:grpSp>
        <p:nvGrpSpPr>
          <p:cNvPr id="194" name="Shape 194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Shape 195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Shape 249">
            <a:extLst>
              <a:ext uri="{FF2B5EF4-FFF2-40B4-BE49-F238E27FC236}">
                <a16:creationId xmlns:a16="http://schemas.microsoft.com/office/drawing/2014/main" xmlns="" id="{EB2FE0C3-D67D-4199-AE37-B9E37C28DC15}"/>
              </a:ext>
            </a:extLst>
          </p:cNvPr>
          <p:cNvSpPr txBox="1">
            <a:spLocks/>
          </p:cNvSpPr>
          <p:nvPr/>
        </p:nvSpPr>
        <p:spPr>
          <a:xfrm>
            <a:off x="223383" y="2885320"/>
            <a:ext cx="2721524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Aft>
                <a:spcPts val="1000"/>
              </a:spcAft>
              <a:buFont typeface="Roboto Condensed Light"/>
              <a:buNone/>
            </a:pP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Nëse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zgjidhni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formularin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A1do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t’iu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shfaqet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modeli</a:t>
            </a:r>
            <a:r>
              <a:rPr lang="en-US" sz="20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si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në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figurë</a:t>
            </a:r>
            <a:r>
              <a:rPr lang="en-US" sz="20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:</a:t>
            </a:r>
            <a:endParaRPr lang="en-US" sz="20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" name="Content Placeholder 3" descr="A screenshot of a computer">
            <a:extLst>
              <a:ext uri="{FF2B5EF4-FFF2-40B4-BE49-F238E27FC236}">
                <a16:creationId xmlns:a16="http://schemas.microsoft.com/office/drawing/2014/main" xmlns="" id="{9A468E74-34C8-D406-C0C4-D2F4671AA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088" y="1297417"/>
            <a:ext cx="5258400" cy="3339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67448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ctrTitle" idx="4294967295"/>
          </p:nvPr>
        </p:nvSpPr>
        <p:spPr>
          <a:xfrm>
            <a:off x="3053686" y="242458"/>
            <a:ext cx="5005317" cy="630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/>
            </a:r>
            <a:br>
              <a:rPr lang="en-US" sz="3000" b="1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</a:b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subTitle" idx="4294967295"/>
          </p:nvPr>
        </p:nvSpPr>
        <p:spPr>
          <a:xfrm>
            <a:off x="124312" y="4009500"/>
            <a:ext cx="7934691" cy="7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Pasi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maturanti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dhe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mbikqyrësi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kanë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përfunduar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përzgjedhjen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e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lëndëve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D3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dhe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atë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me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zgjedhje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Z1,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klikohet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mbi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butonin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Ruaj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”. Pasi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shtypim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butonin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Ruaj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si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për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formularin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A1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dhe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atë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A1Z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shfaqet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faqja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me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të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dhënat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e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plota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për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Print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të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Formularëve</a:t>
            </a:r>
            <a:r>
              <a:rPr lang="en-US" sz="2000" dirty="0">
                <a:solidFill>
                  <a:schemeClr val="tx1"/>
                </a:solidFill>
                <a:latin typeface="Roboto Condensed" panose="020B0604020202020204" pitchFamily="2" charset="0"/>
                <a:ea typeface="Roboto Condensed" panose="020B0604020202020204" pitchFamily="2" charset="0"/>
              </a:rPr>
              <a:t>.</a:t>
            </a:r>
            <a:endParaRPr sz="2000" dirty="0">
              <a:solidFill>
                <a:schemeClr val="tx1"/>
              </a:solidFill>
              <a:latin typeface="Roboto Condensed" panose="020B0604020202020204" pitchFamily="2" charset="0"/>
              <a:ea typeface="Roboto Condensed" panose="020B0604020202020204" pitchFamily="2" charset="0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pic>
        <p:nvPicPr>
          <p:cNvPr id="3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67EED118-0C45-B44E-D1C6-C676C1FF3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02438" y="29441"/>
            <a:ext cx="6578326" cy="3634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814274" y="1537988"/>
            <a:ext cx="7740907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q-A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Mbikqyrës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sq-A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kanë në përgjegjësi kontrollin dhe konfirmimin e vërtetësisë së të dhënave të maturantëve. Klikoni tek Aplikimet, Konfirmim A1/A1Z. Këtu do të mund të kërkoni aplikimet që nxënësit kanë kryer nëpërmjet portalit E-Albania.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q-A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Aplikimet e reja do të shfaqen me statusin </a:t>
            </a:r>
            <a:r>
              <a:rPr lang="sq-AL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 pr</a:t>
            </a:r>
            <a:r>
              <a:rPr lang="en-US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itje</a:t>
            </a:r>
            <a:r>
              <a:rPr lang="sq-A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Aplikimet do të kalojnë në statusin </a:t>
            </a:r>
            <a:r>
              <a:rPr lang="sq-AL" sz="20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Konfirmuar </a:t>
            </a:r>
            <a:r>
              <a:rPr lang="sq-AL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 është regjistruar Aplikimi A1/A1Z dhe printuar për maturantin.</a:t>
            </a:r>
            <a:endParaRPr lang="en-US" sz="2000" dirty="0"/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Konfirmimi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A1/A1Z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Konfirmimi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A1/A1Z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grpSp>
        <p:nvGrpSpPr>
          <p:cNvPr id="271" name="Shape 271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Shape 272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8712628E-0942-9692-87ED-DE4787658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2534"/>
            <a:ext cx="9144000" cy="376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Tabela</a:t>
            </a:r>
            <a:r>
              <a:rPr lang="en-US" dirty="0"/>
              <a:t> T</a:t>
            </a:r>
            <a:endParaRPr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F8E030-028C-C45A-DB31-34584FE2A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377" y="1443308"/>
            <a:ext cx="7850986" cy="449979"/>
          </a:xfrm>
        </p:spPr>
        <p:txBody>
          <a:bodyPr/>
          <a:lstStyle/>
          <a:p>
            <a:r>
              <a:rPr lang="en-US" sz="18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Tabela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T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shfaq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të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gjitha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të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dhënat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e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maturantëve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si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në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figurë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18FC6B88-8B76-CC7D-EF10-A476B73AD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46" y="1893287"/>
            <a:ext cx="8907554" cy="3250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Tabela</a:t>
            </a:r>
            <a:r>
              <a:rPr lang="en-US" dirty="0"/>
              <a:t> T</a:t>
            </a:r>
            <a:endParaRPr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F8E030-028C-C45A-DB31-34584FE2A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377" y="1443308"/>
            <a:ext cx="7850986" cy="449979"/>
          </a:xfrm>
        </p:spPr>
        <p:txBody>
          <a:bodyPr/>
          <a:lstStyle/>
          <a:p>
            <a:r>
              <a:rPr lang="en-US" dirty="0"/>
              <a:t>P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Mbikqyr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s” do t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shfaqen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informacionet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vet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p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shkoll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tij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rkat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“ZVAP” do t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shfaqen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vet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informacionet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ZVAP-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p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rkat</a:t>
            </a:r>
            <a:r>
              <a:rPr lang="sq-A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se.</a:t>
            </a:r>
            <a:endParaRPr lang="en-US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FAB41903-E1F3-85AB-BCE8-F8A8EE80A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1652"/>
            <a:ext cx="9188608" cy="24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545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Tabela</a:t>
            </a:r>
            <a:r>
              <a:rPr lang="en-US" dirty="0"/>
              <a:t> T</a:t>
            </a:r>
            <a:endParaRPr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F6C0B6C3-6A96-9040-43F4-32BF6E440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6632"/>
            <a:ext cx="9144000" cy="359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88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CE384-A505-9123-DD62-75882C06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507775"/>
            <a:ext cx="5492400" cy="766200"/>
          </a:xfrm>
        </p:spPr>
        <p:txBody>
          <a:bodyPr/>
          <a:lstStyle/>
          <a:p>
            <a:r>
              <a:rPr lang="sq-AL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Rregullorja</a:t>
            </a:r>
            <a:r>
              <a:rPr lang="sq-AL" sz="2400" b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2400" b="1" spc="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Maturës</a:t>
            </a:r>
            <a:r>
              <a:rPr lang="sq-AL" sz="2400" b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Shtetërore</a:t>
            </a:r>
            <a:r>
              <a:rPr lang="sq-AL" sz="2400" b="1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D25229-DB01-7FD9-8F7B-FDCFF8C15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75" y="1490225"/>
            <a:ext cx="6132600" cy="3145500"/>
          </a:xfrm>
        </p:spPr>
        <p:txBody>
          <a:bodyPr/>
          <a:lstStyle/>
          <a:p>
            <a:pPr marL="342900" lvl="0" indent="-342900"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441960" algn="l"/>
              </a:tabLst>
            </a:pP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-Detyrat</a:t>
            </a:r>
            <a:r>
              <a:rPr lang="sq-AL" spc="9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pc="9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KMSH-së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895"/>
              </a:spcBef>
              <a:buFont typeface="Arial" panose="020B0604020202020204" pitchFamily="34" charset="0"/>
              <a:buChar char="•"/>
              <a:tabLst>
                <a:tab pos="441960" algn="l"/>
              </a:tabLst>
            </a:pP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-Detyrat</a:t>
            </a:r>
            <a:r>
              <a:rPr lang="sq-AL" spc="10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pc="1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KSHMSH-së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895"/>
              </a:spcBef>
              <a:buFont typeface="Arial" panose="020B0604020202020204" pitchFamily="34" charset="0"/>
              <a:buChar char="•"/>
              <a:tabLst>
                <a:tab pos="441960" algn="l"/>
              </a:tabLst>
            </a:pP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-Procedurat</a:t>
            </a:r>
            <a:r>
              <a:rPr lang="sq-AL" spc="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pc="1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provimeve</a:t>
            </a:r>
            <a:r>
              <a:rPr lang="sq-AL" spc="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pc="1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Maturës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895"/>
              </a:spcBef>
              <a:buFont typeface="Arial" panose="020B0604020202020204" pitchFamily="34" charset="0"/>
              <a:buChar char="•"/>
              <a:tabLst>
                <a:tab pos="441960" algn="l"/>
              </a:tabLst>
            </a:pP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-Aplikimi</a:t>
            </a:r>
            <a:r>
              <a:rPr lang="sq-AL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provimet</a:t>
            </a:r>
            <a:r>
              <a:rPr lang="sq-AL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Maturës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895"/>
              </a:spcBef>
              <a:buFont typeface="Arial" panose="020B0604020202020204" pitchFamily="34" charset="0"/>
              <a:buChar char="•"/>
              <a:tabLst>
                <a:tab pos="441960" algn="l"/>
              </a:tabLst>
            </a:pP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-Detyrat</a:t>
            </a:r>
            <a:r>
              <a:rPr lang="sq-AL" spc="-1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pc="-10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pc="-1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drejtat</a:t>
            </a:r>
            <a:r>
              <a:rPr lang="sq-AL" spc="-1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pc="-10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maturantit/kandidatit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indent="0">
              <a:buNone/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9D322A-DDFC-852A-B7D9-13FACE2F8B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989975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Tabela</a:t>
            </a:r>
            <a:r>
              <a:rPr lang="en-US" dirty="0"/>
              <a:t> T</a:t>
            </a:r>
            <a:endParaRPr dirty="0"/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/>
          </a:p>
        </p:txBody>
      </p:sp>
      <p:grpSp>
        <p:nvGrpSpPr>
          <p:cNvPr id="288" name="Shape 28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Shape 28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35CB778B-BA45-A9C0-13B5-6A563BA21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5" y="1715134"/>
            <a:ext cx="9020171" cy="22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863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Lista </a:t>
            </a:r>
            <a:r>
              <a:rPr lang="en-US" dirty="0" err="1"/>
              <a:t>Emerore</a:t>
            </a:r>
            <a:endParaRPr dirty="0"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7658516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sq-A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Mbikqyr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sq-A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 mund të aksesojnë informacionet e Listës Emërore duke klikuar tek seksioni “Aplikimet” dhe më pas tek lista emërore. Plotëso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</a:t>
            </a:r>
            <a:r>
              <a:rPr lang="sq-A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fushat e kërkuara sipas qendrës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q-A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 datës së provimit dhe kliko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</a:t>
            </a:r>
            <a:r>
              <a:rPr lang="sq-A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butoni “Kërko”. </a:t>
            </a:r>
            <a:endParaRPr dirty="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Lista </a:t>
            </a:r>
            <a:r>
              <a:rPr lang="en-US" dirty="0" err="1"/>
              <a:t>Emërore</a:t>
            </a:r>
            <a:endParaRPr dirty="0"/>
          </a:p>
        </p:txBody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09995" y="1648800"/>
            <a:ext cx="7658516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sq-A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 rolin “Mbikqyrës” do të shfaqen informacionet vetëm për shkollën e tij përkatëse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q-A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q-A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 rolin “ZVAP” do të shfaqen informacionet vetëm për ZVAP- ën përkatëse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q-A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92016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Lista </a:t>
            </a:r>
            <a:r>
              <a:rPr lang="en-US" dirty="0" err="1"/>
              <a:t>Emërore</a:t>
            </a:r>
            <a:endParaRPr dirty="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6898AFE0-B637-94A5-ED12-6EA67D984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76" y="1573408"/>
            <a:ext cx="8400224" cy="35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7887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Diploma</a:t>
            </a:r>
            <a:endParaRPr dirty="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/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xmlns="" id="{E2FE765A-EFB6-D63C-6B91-FF30612BA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" y="1315678"/>
            <a:ext cx="9144000" cy="38117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301">
            <a:extLst>
              <a:ext uri="{FF2B5EF4-FFF2-40B4-BE49-F238E27FC236}">
                <a16:creationId xmlns:a16="http://schemas.microsoft.com/office/drawing/2014/main" xmlns="" id="{5846F61A-5B72-B2AE-3F74-E2CF505EB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4084" y="2676801"/>
            <a:ext cx="7658516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Diploma e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sq-A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huaj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shkarkohet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sistemi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nuk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sq-A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rgohet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e-Albania.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52429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kern="1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Mbetësit</a:t>
            </a:r>
            <a:endParaRPr dirty="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/>
          </a:p>
        </p:txBody>
      </p:sp>
      <p:sp>
        <p:nvSpPr>
          <p:cNvPr id="3" name="Shape 301">
            <a:extLst>
              <a:ext uri="{FF2B5EF4-FFF2-40B4-BE49-F238E27FC236}">
                <a16:creationId xmlns:a16="http://schemas.microsoft.com/office/drawing/2014/main" xmlns="" id="{5846F61A-5B72-B2AE-3F74-E2CF505EB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3465" y="3051332"/>
            <a:ext cx="8910535" cy="20921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q-AL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Nxënësit mbetës janë ata që nuk kanë kaluar të gjitha lëndët e gjimnazit, por janë regjistruar paraprakisht për provimet e maturës. Është përgjegjësia e ZVAP që të sigurohet që nxënësit mbetës të regjistrohen në sistem.Disa nxënës që kanë patur lëndë ngelëse gjatë maturës apo gjatë vitit, mund të kalojnë në sezonin e vjeshtës. Këta nxënës shënohen në gridë Kalo</a:t>
            </a:r>
            <a:r>
              <a:rPr lang="en-US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q-AL" sz="20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në vjeshtë.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0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1532F745-9C5B-A372-2F53-4DAEE9C5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1018"/>
            <a:ext cx="8910536" cy="15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5483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effectLst/>
                <a:latin typeface="+mn-lt"/>
              </a:rPr>
              <a:t>Shto</a:t>
            </a:r>
            <a:r>
              <a:rPr lang="en-US" sz="2000" b="1" dirty="0">
                <a:effectLst/>
                <a:latin typeface="+mn-lt"/>
              </a:rPr>
              <a:t> </a:t>
            </a:r>
            <a:r>
              <a:rPr lang="en-US" sz="2000" b="1" dirty="0" err="1">
                <a:effectLst/>
                <a:latin typeface="+mn-lt"/>
              </a:rPr>
              <a:t>nxënës</a:t>
            </a:r>
            <a:r>
              <a:rPr lang="en-US" sz="2000" b="1" dirty="0">
                <a:effectLst/>
                <a:latin typeface="+mn-lt"/>
              </a:rPr>
              <a:t> </a:t>
            </a:r>
            <a:r>
              <a:rPr lang="en-US" sz="2000" b="1" dirty="0" err="1">
                <a:effectLst/>
                <a:latin typeface="+mn-lt"/>
              </a:rPr>
              <a:t>mbetës</a:t>
            </a:r>
            <a:endParaRPr dirty="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/>
          </a:p>
        </p:txBody>
      </p:sp>
      <p:sp>
        <p:nvSpPr>
          <p:cNvPr id="3" name="Shape 301">
            <a:extLst>
              <a:ext uri="{FF2B5EF4-FFF2-40B4-BE49-F238E27FC236}">
                <a16:creationId xmlns:a16="http://schemas.microsoft.com/office/drawing/2014/main" xmlns="" id="{5846F61A-5B72-B2AE-3F74-E2CF505EB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33465" y="3051332"/>
            <a:ext cx="8910535" cy="20921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2400" b="1" dirty="0">
                <a:effectLst/>
                <a:latin typeface="+mn-lt"/>
              </a:rPr>
              <a:t/>
            </a:r>
            <a:br>
              <a:rPr lang="en-US" sz="2400" b="1" dirty="0">
                <a:effectLst/>
                <a:latin typeface="+mn-lt"/>
              </a:rPr>
            </a:b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këtë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ndërfaqe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mund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shtojmë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nxënës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mbetës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duke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klikuar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shenja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lapsit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më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regjistrojmë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lëndën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është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mbetës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 dirty="0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171A50DF-F3E1-E77B-262F-9ABFAE384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41" y="1465011"/>
            <a:ext cx="8418517" cy="221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2319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effectLst/>
                <a:latin typeface="+mn-lt"/>
              </a:rPr>
              <a:t>Kalon</a:t>
            </a:r>
            <a:r>
              <a:rPr lang="en-US" sz="2000" b="1" dirty="0">
                <a:effectLst/>
                <a:latin typeface="+mn-lt"/>
              </a:rPr>
              <a:t> </a:t>
            </a:r>
            <a:r>
              <a:rPr lang="en-US" sz="2000" b="1" dirty="0" err="1">
                <a:effectLst/>
                <a:latin typeface="+mn-lt"/>
              </a:rPr>
              <a:t>në</a:t>
            </a:r>
            <a:r>
              <a:rPr lang="en-US" sz="2000" b="1" dirty="0">
                <a:effectLst/>
                <a:latin typeface="+mn-lt"/>
              </a:rPr>
              <a:t> </a:t>
            </a:r>
            <a:r>
              <a:rPr lang="en-US" sz="2000" b="1" dirty="0" err="1">
                <a:effectLst/>
                <a:latin typeface="+mn-lt"/>
              </a:rPr>
              <a:t>Vjeshtë</a:t>
            </a:r>
            <a:endParaRPr dirty="0"/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/>
          </a:p>
        </p:txBody>
      </p:sp>
      <p:sp>
        <p:nvSpPr>
          <p:cNvPr id="3" name="Shape 301">
            <a:extLst>
              <a:ext uri="{FF2B5EF4-FFF2-40B4-BE49-F238E27FC236}">
                <a16:creationId xmlns:a16="http://schemas.microsoft.com/office/drawing/2014/main" xmlns="" id="{5846F61A-5B72-B2AE-3F74-E2CF505EBF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94709" y="4017028"/>
            <a:ext cx="8093101" cy="18701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sq-A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 të ndryshuar statusin e një maturanti për ta kaluar në vjeshtë markohet që maturanti kalon në vjeshtë duke shtypur butonin nën kolonën “Kalo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q-A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në Vjeshtë”.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 </a:t>
            </a:r>
            <a:br>
              <a:rPr lang="en-US" sz="28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sz="2000" dirty="0"/>
          </a:p>
        </p:txBody>
      </p:sp>
      <p:pic>
        <p:nvPicPr>
          <p:cNvPr id="6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06D2F761-9929-65AC-4591-3AB38BA3F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265" y="1440254"/>
            <a:ext cx="4737369" cy="22629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933111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C001B-EEE7-DACD-7B29-96D80DD5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E7D5BB-8D0A-A8A1-14C8-1367B19F4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B939FF5-FA7B-16FD-F9F9-F9C773CC93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423216-93D1-D011-1AFB-C02226D61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014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CA6CC2-5B6D-786A-EB06-23DDBD13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493375"/>
            <a:ext cx="5492400" cy="766200"/>
          </a:xfrm>
        </p:spPr>
        <p:txBody>
          <a:bodyPr/>
          <a:lstStyle/>
          <a:p>
            <a:r>
              <a:rPr lang="sq-AL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Detyrat e</a:t>
            </a:r>
            <a:r>
              <a:rPr lang="sq-AL" sz="2800" b="1" spc="2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KMSH-së</a:t>
            </a:r>
            <a:r>
              <a:rPr lang="en-GB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271188-3CBE-3DA3-24BA-BBF561C98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275" y="1504625"/>
            <a:ext cx="6132600" cy="3145500"/>
          </a:xfrm>
        </p:spPr>
        <p:txBody>
          <a:bodyPr/>
          <a:lstStyle/>
          <a:p>
            <a:pPr marL="342900" lvl="0" indent="-342900">
              <a:spcBef>
                <a:spcPts val="895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Organizon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ngritjen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KShMSh-ve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brenda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muajit</a:t>
            </a:r>
            <a:r>
              <a:rPr lang="sq-AL" sz="1100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nëntor 2023;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45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Koordinon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veprimet</a:t>
            </a:r>
            <a:r>
              <a:rPr lang="sq-AL" sz="1100" spc="1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ndërmjet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MAS,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QSHA-së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KShMSh-së;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85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Siguron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zbatimin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akteve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nënligjore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adresuara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provimet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Maturës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Shtetërore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530"/>
              </a:lnSpc>
              <a:spcBef>
                <a:spcPts val="490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ditë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përfundimit</a:t>
            </a:r>
            <a:r>
              <a:rPr lang="sq-AL" sz="1100" spc="9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shkollës</a:t>
            </a:r>
            <a:r>
              <a:rPr lang="sq-AL" sz="1100" spc="9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dërgon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zyrtarisht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QSHA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DRAP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(të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printuar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version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elektronik),</a:t>
            </a:r>
            <a:r>
              <a:rPr lang="sq-AL" sz="1100" spc="1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listën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maturantëve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nuk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mund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japin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provimet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maturës,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rezultat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mospërfundimit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 sukses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 vitit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fundit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shkollës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mesme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05435" lvl="0" indent="-342900">
              <a:lnSpc>
                <a:spcPct val="82000"/>
              </a:lnSpc>
              <a:spcBef>
                <a:spcPts val="75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Lëshon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vërtetimin</a:t>
            </a:r>
            <a:r>
              <a:rPr lang="sq-AL" sz="1100" spc="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notat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maturës</a:t>
            </a:r>
            <a:r>
              <a:rPr lang="sq-AL" sz="1100" spc="9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çdo</a:t>
            </a:r>
            <a:r>
              <a:rPr lang="sq-AL" sz="1100" spc="9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kandidat</a:t>
            </a:r>
            <a:r>
              <a:rPr lang="sq-AL" sz="1100" spc="9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regjistrohet</a:t>
            </a:r>
            <a:r>
              <a:rPr lang="sq-AL" sz="1100" spc="1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A1Z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Maturën</a:t>
            </a:r>
            <a:r>
              <a:rPr lang="sq-AL" sz="1100" spc="9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Shtetërore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dërgon</a:t>
            </a:r>
            <a:r>
              <a:rPr lang="sq-AL" sz="1100" spc="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QSHA</a:t>
            </a:r>
            <a:r>
              <a:rPr lang="sq-AL" sz="1100" spc="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DRAP listën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kandidatëve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regjistruar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A1Z,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pasqyruara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gjitha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dhënat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mbi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cilat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printuara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vërtetimet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lëshuara</a:t>
            </a:r>
            <a:r>
              <a:rPr lang="sq-AL" sz="1100" spc="-29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100" spc="-29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10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çdo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rast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60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Trajnon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anëtarët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KShMSh,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kontrollon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vlerëson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gjendjen</a:t>
            </a:r>
            <a:r>
              <a:rPr lang="sq-AL" sz="1100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teknike</a:t>
            </a:r>
            <a:r>
              <a:rPr lang="sq-AL" sz="1100" spc="9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infrastrukturës</a:t>
            </a:r>
            <a:r>
              <a:rPr lang="sq-AL" sz="1100" spc="1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elektronike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9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dispozicion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procesit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95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Dorëzon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zyrtarisht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elektronikisht,</a:t>
            </a:r>
            <a:r>
              <a:rPr lang="sq-AL" sz="1100" spc="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QSHA,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brenda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ditëve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çdo provimi,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listën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plotë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emrave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PAP,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çdo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mjedis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45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KMSh,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dërgon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QSHA,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deri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më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mars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2024,</a:t>
            </a:r>
            <a:r>
              <a:rPr lang="sq-AL" sz="1100" spc="9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listën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qendrave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provimet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Maturës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7FA700-DFC9-07B0-AE0D-6A807723C6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43131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F4A00-5B66-A8F9-7696-51FB037EC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Detyrat</a:t>
            </a:r>
            <a:r>
              <a:rPr lang="sq-AL" sz="2800" b="1" spc="1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2800" b="1" spc="2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KSHMSH-së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B4B909-B7FB-D850-B50D-264E03A9D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343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1315" algn="l"/>
                <a:tab pos="36195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Publikon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mjediset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shkollës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 gjithë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informacionin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zhvillimin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provimeve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Maturës;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65735" lvl="0" indent="-342900">
              <a:lnSpc>
                <a:spcPct val="81000"/>
              </a:lnSpc>
              <a:spcBef>
                <a:spcPts val="73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1315" algn="l"/>
                <a:tab pos="36195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Monitoron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gjithë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procesin</a:t>
            </a:r>
            <a:r>
              <a:rPr lang="sq-AL" sz="1100" spc="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plotësimit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online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formularëve</a:t>
            </a:r>
            <a:r>
              <a:rPr lang="sq-AL" sz="1100" spc="9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A1/A1Z,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verifikon</a:t>
            </a:r>
            <a:r>
              <a:rPr lang="sq-AL" sz="1100" spc="1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GB" sz="1100" dirty="0" err="1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stem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listën</a:t>
            </a:r>
            <a:r>
              <a:rPr lang="sq-AL" sz="1100" spc="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maturantëve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kanë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plotësuar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këta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29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100" spc="-29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formularë,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njofton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zyrtarisht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ZVAP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respe</a:t>
            </a:r>
            <a:r>
              <a:rPr lang="en-GB" sz="110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tive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rast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ndonjë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parregullsie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5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1315" algn="l"/>
                <a:tab pos="36195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Shpall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listën</a:t>
            </a:r>
            <a:r>
              <a:rPr lang="sq-AL" sz="1100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përfundimtare</a:t>
            </a:r>
            <a:r>
              <a:rPr lang="sq-AL" sz="1100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maturantëve/kandidatëve</a:t>
            </a:r>
            <a:r>
              <a:rPr lang="sq-AL" sz="1100" spc="1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vazhdojnë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procesin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Maturës;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84785" lvl="0" indent="-342900">
              <a:lnSpc>
                <a:spcPct val="82000"/>
              </a:lnSpc>
              <a:spcBef>
                <a:spcPts val="72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1315" algn="l"/>
                <a:tab pos="36195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Një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ditë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përfundimit</a:t>
            </a:r>
            <a:r>
              <a:rPr lang="sq-AL" sz="1100" spc="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shkollës,</a:t>
            </a:r>
            <a:r>
              <a:rPr lang="sq-AL" sz="1100" spc="9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raporton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KMSh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maturantët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</a:t>
            </a:r>
            <a:r>
              <a:rPr lang="sq-AL" sz="1100" spc="8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nuk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mund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vazhdojnë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procesin</a:t>
            </a:r>
            <a:r>
              <a:rPr lang="sq-AL" sz="1100" spc="8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Maturës,si</a:t>
            </a:r>
            <a:r>
              <a:rPr lang="sq-AL" sz="1100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rezultat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mospërfundimit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sukses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vitit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fundit</a:t>
            </a:r>
            <a:r>
              <a:rPr lang="sq-AL" sz="1100" spc="8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shkollës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së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mesme.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Kjo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fundit</a:t>
            </a:r>
            <a:r>
              <a:rPr lang="sq-AL" sz="1100" spc="8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bën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ndryshimet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 sistem,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duke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evidentuar</a:t>
            </a:r>
            <a:r>
              <a:rPr lang="sq-AL" sz="1100" spc="10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maturantët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mbetës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dërgon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printuara,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kopje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elektronike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QSHA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–së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1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1315" algn="l"/>
                <a:tab pos="36195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vill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oh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8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1315" algn="l"/>
                <a:tab pos="36195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Brenda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datës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prill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2024,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plotëson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bazën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dhënave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maturantët/kandidatët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gjitha</a:t>
            </a:r>
            <a:r>
              <a:rPr lang="sq-AL" sz="1100" spc="8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vitet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shkollës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mesme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4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1315" algn="l"/>
                <a:tab pos="36195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q-AL" sz="1100" spc="55" dirty="0">
                <a:solidFill>
                  <a:srgbClr val="252525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qershor</a:t>
            </a:r>
            <a:r>
              <a:rPr lang="sq-AL" sz="1100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2024,</a:t>
            </a:r>
            <a:r>
              <a:rPr lang="sq-AL" sz="1100" spc="1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plotëson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bazën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dhënave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maturantët/kandidatët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8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vitin</a:t>
            </a:r>
            <a:r>
              <a:rPr lang="sq-AL" sz="1100" spc="1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fundit</a:t>
            </a:r>
            <a:r>
              <a:rPr lang="sq-AL" sz="1100" spc="1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shkollës</a:t>
            </a:r>
            <a:r>
              <a:rPr lang="sq-AL" sz="1100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së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mesme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48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1315" algn="l"/>
                <a:tab pos="36195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sq-AL" sz="1100" spc="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q-AL" sz="1100" spc="10" dirty="0">
                <a:solidFill>
                  <a:srgbClr val="252525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qershor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2024,</a:t>
            </a:r>
            <a:r>
              <a:rPr lang="sq-AL" sz="1100" spc="8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përfundon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procesin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verifikimit</a:t>
            </a:r>
            <a:r>
              <a:rPr lang="sq-AL" sz="1100" spc="1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konfirmimit</a:t>
            </a:r>
            <a:r>
              <a:rPr lang="sq-AL" sz="1100" spc="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rezultateve</a:t>
            </a:r>
            <a:r>
              <a:rPr lang="sq-AL" sz="1100" spc="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sistem.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indent="0">
              <a:buNone/>
            </a:pPr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D81C9C5-1056-7F9F-3F3F-298650EDA7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20946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B54595-48F8-2F4E-8F44-5A35A5648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500575"/>
            <a:ext cx="5492400" cy="766200"/>
          </a:xfrm>
        </p:spPr>
        <p:txBody>
          <a:bodyPr/>
          <a:lstStyle/>
          <a:p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b="1" spc="-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drejta</a:t>
            </a:r>
            <a:r>
              <a:rPr lang="sq-AL" b="1" spc="-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b="1" spc="-1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dhënien</a:t>
            </a:r>
            <a:r>
              <a:rPr lang="sq-AL" b="1" spc="-1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b="1" spc="-2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provimeve</a:t>
            </a:r>
            <a:r>
              <a:rPr lang="sq-AL" b="1" spc="-2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en-GB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b="1" spc="-9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Maturës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76CFA3-CB2D-3A97-8B4F-6DD73969D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74" y="1447375"/>
            <a:ext cx="7228525" cy="3145500"/>
          </a:xfrm>
        </p:spPr>
        <p:txBody>
          <a:bodyPr/>
          <a:lstStyle/>
          <a:p>
            <a:pPr marL="742950" marR="676275" lvl="1" indent="-285750">
              <a:lnSpc>
                <a:spcPct val="81000"/>
              </a:lnSpc>
              <a:spcBef>
                <a:spcPts val="324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urës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përfun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së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plotësuar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formularin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A1/A1Z;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535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Çdo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maturant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</a:t>
            </a:r>
            <a:r>
              <a:rPr lang="sq-AL" sz="1100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fiton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provimet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detyruara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atë</a:t>
            </a:r>
            <a:r>
              <a:rPr lang="sq-AL" sz="1100" spc="9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zgjedhje,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pajiset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sq-AL" sz="1100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Diplomë;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210185" lvl="1" indent="-285750">
              <a:lnSpc>
                <a:spcPct val="81000"/>
              </a:lnSpc>
              <a:spcBef>
                <a:spcPts val="74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Kandidatët,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Maturat Shtetërore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2012-2023,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rezultojnë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kalues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një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prej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provimeve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zgjedhje,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nuk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janë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pajisur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3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urës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q-AL" sz="1100" spc="-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8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GB" sz="1100" spc="-8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269875" lvl="1" indent="-285750">
              <a:lnSpc>
                <a:spcPct val="81000"/>
              </a:lnSpc>
              <a:spcBef>
                <a:spcPts val="82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sq-AL" sz="11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</a:t>
            </a:r>
            <a:r>
              <a:rPr lang="sq-AL" sz="11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sq-AL" sz="11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</a:t>
            </a:r>
            <a:r>
              <a:rPr lang="sq-AL" sz="11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</a:t>
            </a:r>
            <a:r>
              <a:rPr lang="sq-AL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sq-AL" sz="11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2014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q-AL" sz="11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sq-AL" sz="11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</a:t>
            </a:r>
            <a:r>
              <a:rPr lang="sq-AL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ëfte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së </a:t>
            </a:r>
            <a:r>
              <a:rPr lang="sq-AL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sq-AL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q-AL" sz="1100" spc="-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 japin</a:t>
            </a:r>
            <a:r>
              <a:rPr lang="sq-AL" sz="11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gjuhën</a:t>
            </a:r>
            <a:r>
              <a:rPr lang="sq-AL" sz="11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huaj</a:t>
            </a:r>
            <a:r>
              <a:rPr lang="sq-AL" sz="1100" spc="-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sq-AL" sz="11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</a:t>
            </a:r>
            <a:r>
              <a:rPr lang="sq-AL" sz="11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detyruar;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88595" lvl="1" indent="-285750">
              <a:lnSpc>
                <a:spcPct val="82000"/>
              </a:lnSpc>
              <a:spcBef>
                <a:spcPts val="81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Kandidatët,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cilët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kanë marrë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dëftesë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pjekurie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vitit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2011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 dëshirojnë të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aplikojnë në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IAL,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t'u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njihen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provimet e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detyruara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zgjedhje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provimet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njëvlershme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njehsuara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</a:t>
            </a:r>
            <a:r>
              <a:rPr lang="sq-AL" sz="1100" spc="8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ZVAP.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Këta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kandidatë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drejtë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en-GB" sz="1100" spc="3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japin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3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100" spc="-34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një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zgjedhje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kur 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kanë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nevojshme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plotësimin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kritereve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pranimit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përcaktuara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IAL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525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35255" lvl="1" indent="-285750">
              <a:lnSpc>
                <a:spcPct val="81000"/>
              </a:lnSpc>
              <a:spcBef>
                <a:spcPts val="73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q-AL" sz="1100" spc="-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ues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urë</a:t>
            </a:r>
            <a:r>
              <a:rPr lang="sq-AL" sz="1100" spc="-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q-AL" sz="1100" spc="-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s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e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detyruara</a:t>
            </a:r>
            <a:r>
              <a:rPr lang="sq-AL" sz="1100" spc="-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zgjedhje,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cilat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mbetur.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indent="0">
              <a:buNone/>
            </a:pPr>
            <a:endParaRPr lang="en-GB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8C33ED-3B00-3340-C5B8-1B574AE05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177591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D9A06-E2A3-B805-E318-AF29A041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478975"/>
            <a:ext cx="5492400" cy="766200"/>
          </a:xfrm>
        </p:spPr>
        <p:txBody>
          <a:bodyPr/>
          <a:lstStyle/>
          <a:p>
            <a:r>
              <a:rPr lang="sq-AL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Aplikimi</a:t>
            </a:r>
            <a:r>
              <a:rPr lang="sq-AL" sz="2800" b="1" kern="0" spc="1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2800" b="1" kern="0" spc="1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provimet</a:t>
            </a:r>
            <a:r>
              <a:rPr lang="sq-AL" sz="2800" b="1" kern="0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2800" b="1" kern="0" spc="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28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Maturës</a:t>
            </a:r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CE1787-917E-3811-32AE-99F50C37A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674" y="1432800"/>
            <a:ext cx="7012126" cy="3203700"/>
          </a:xfrm>
        </p:spPr>
        <p:txBody>
          <a:bodyPr/>
          <a:lstStyle/>
          <a:p>
            <a:pPr marL="742950" marR="358775" lvl="1" indent="-285750">
              <a:lnSpc>
                <a:spcPct val="81000"/>
              </a:lnSpc>
              <a:spcBef>
                <a:spcPts val="89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liki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filli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GB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Microsoft Sans Serif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GB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janar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shkurt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Portalin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</a:t>
            </a:r>
            <a:r>
              <a:rPr lang="sq-AL" sz="1100" spc="-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-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periudhën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janar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shkurt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4,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sipas</a:t>
            </a:r>
            <a:r>
              <a:rPr lang="sq-AL" sz="1100" spc="-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një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plani</a:t>
            </a:r>
            <a:r>
              <a:rPr lang="sq-AL" sz="1100" spc="-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kalendar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publikuar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QSHA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525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Plotësimi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formularit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A1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maturantët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këtij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viti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shkollor,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bëhet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shkollat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kryejnë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arsimin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mesëm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lartë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73355" lvl="1" indent="-285750">
              <a:lnSpc>
                <a:spcPct val="81000"/>
              </a:lnSpc>
              <a:spcBef>
                <a:spcPts val="72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Plotësimi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formularit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A1Z,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maturantët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viteve</a:t>
            </a:r>
            <a:r>
              <a:rPr lang="sq-AL" sz="1100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mëparshme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(kandidatët),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bëhet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shkollat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 kanë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kryer</a:t>
            </a:r>
            <a:r>
              <a:rPr lang="sq-AL" sz="1100" spc="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arsimin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mesëm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lartë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ose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29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shkollën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përcaktuar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KMSh-ja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vendbanimit,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nëse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shkolla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mesme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kanë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përfunduar është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mbyllur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180340" lvl="1" indent="-285750">
              <a:lnSpc>
                <a:spcPct val="81000"/>
              </a:lnSpc>
              <a:spcBef>
                <a:spcPts val="82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bazë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dokumenteve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paraqitura,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KMSh-ja</a:t>
            </a:r>
            <a:r>
              <a:rPr lang="sq-AL" sz="1100" spc="8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përcakton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notën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mesatare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viteve</a:t>
            </a:r>
            <a:r>
              <a:rPr lang="sq-AL" sz="1100" spc="9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shkollimit,</a:t>
            </a:r>
            <a:r>
              <a:rPr lang="sq-AL" sz="1100" spc="8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edhe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notat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provimeve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detyruara</a:t>
            </a:r>
            <a:r>
              <a:rPr lang="sq-AL" sz="1100" spc="9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D1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D2,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-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cilat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100" spc="5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përcjell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zyrtarisht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shkollës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kandidatët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regjistrohen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Maturën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Shtetërore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570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KMSH,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pajis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kandidatin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aplikojë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një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vërtetim,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 të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cilin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shënohen rezultatet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fituara</a:t>
            </a:r>
            <a:r>
              <a:rPr lang="sq-AL" sz="1100" spc="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kandidati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vitet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mëparshme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detyrimet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100" spc="1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aturën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2024.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aplikimit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ky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vërtetim</a:t>
            </a:r>
            <a:r>
              <a:rPr lang="en-GB" sz="1100" spc="40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100" spc="40" dirty="0" err="1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bashkëngjitet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formularit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aplikimit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212725" lvl="1" indent="-285750">
              <a:lnSpc>
                <a:spcPct val="81000"/>
              </a:lnSpc>
              <a:spcBef>
                <a:spcPts val="76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Kandidatët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nuk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lejohen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rijapin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zgjedhje,</a:t>
            </a:r>
            <a:r>
              <a:rPr lang="sq-AL" sz="1100" spc="8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nëse në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maturat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viteve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mëparshme,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rezultati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100" spc="35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atij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provimi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qenë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mbi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4.50.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29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gj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24F25FE-4759-4940-060B-11927542C6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84017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7866A-84DB-0D58-374E-CF2E9785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Detyrat</a:t>
            </a:r>
            <a:r>
              <a:rPr lang="sq-AL" b="1" spc="-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b="1" spc="-1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b="1" spc="-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drejtat</a:t>
            </a:r>
            <a:r>
              <a:rPr lang="sq-AL" b="1" spc="-2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b="1" spc="-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maturantit/kandidatit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3C772F-73F8-5866-7F17-A8125217C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874" y="1605425"/>
            <a:ext cx="6644925" cy="3145500"/>
          </a:xfrm>
        </p:spPr>
        <p:txBody>
          <a:bodyPr/>
          <a:lstStyle/>
          <a:p>
            <a:pPr marL="742950" marR="715010" lvl="1" indent="-285750">
              <a:lnSpc>
                <a:spcPct val="81000"/>
              </a:lnSpc>
              <a:spcBef>
                <a:spcPts val="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qe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e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illi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uh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dokumentin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identifikimit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mjetet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nevojshme:</a:t>
            </a:r>
            <a:r>
              <a:rPr lang="sq-AL" sz="1100" spc="-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laps,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vizore,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kompas,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makinë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llogaritëse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thjeshtë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234950" lvl="1" indent="-285750">
              <a:lnSpc>
                <a:spcPct val="82000"/>
              </a:lnSpc>
              <a:spcBef>
                <a:spcPts val="80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asi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20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i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xues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hë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q-AL" sz="1100" spc="-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faqe etj),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nëse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është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lloji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testit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</a:t>
            </a:r>
            <a:r>
              <a:rPr lang="sq-AL" sz="1100" spc="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kërkuar në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formularin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A1/A1Z.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Nëse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vërehen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parregullsi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kërkon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test</a:t>
            </a:r>
            <a:r>
              <a:rPr lang="sq-AL" sz="1100" spc="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tjetër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3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sz="1100" spc="-3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AP,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duke</a:t>
            </a:r>
            <a:r>
              <a:rPr lang="sq-AL" sz="1100" spc="-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plotësuar</a:t>
            </a:r>
            <a:r>
              <a:rPr lang="sq-AL" sz="1100" spc="-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një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deklaratë</a:t>
            </a:r>
            <a:r>
              <a:rPr lang="sq-AL" sz="1100" spc="-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 marrjen</a:t>
            </a:r>
            <a:r>
              <a:rPr lang="sq-AL" sz="1100" spc="-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testit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525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që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GB" sz="1100" spc="-15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99695" lvl="1" indent="-285750">
              <a:lnSpc>
                <a:spcPct val="81000"/>
              </a:lnSpc>
              <a:spcBef>
                <a:spcPts val="735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ët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që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zo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së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sq-AL" sz="1100" spc="-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qe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para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kohës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së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përfundimit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8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provimit.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</a:t>
            </a:r>
            <a:r>
              <a:rPr lang="sq-AL" sz="1100" spc="7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grumbullohen</a:t>
            </a:r>
            <a:r>
              <a:rPr lang="sq-AL" sz="1100" spc="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brenda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qendrës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së</a:t>
            </a:r>
            <a:r>
              <a:rPr lang="sq-AL" sz="1100" spc="5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provimit,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në</a:t>
            </a:r>
            <a:r>
              <a:rPr lang="sq-AL" sz="1100" spc="8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një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mjedis</a:t>
            </a:r>
            <a:r>
              <a:rPr lang="sq-AL" sz="1100" spc="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9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përcaktuar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më</a:t>
            </a:r>
            <a:r>
              <a:rPr lang="sq-AL" sz="1100" spc="5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pare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Bef>
                <a:spcPts val="540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-7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ër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6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GB" sz="1100" spc="-25" dirty="0">
                <a:solidFill>
                  <a:srgbClr val="25252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lnSpc>
                <a:spcPts val="1795"/>
              </a:lnSpc>
              <a:spcBef>
                <a:spcPts val="445"/>
              </a:spcBef>
              <a:buFont typeface="Arial" panose="020B0604020202020204" pitchFamily="34" charset="0"/>
              <a:buChar char="•"/>
              <a:tabLst>
                <a:tab pos="441325" algn="l"/>
                <a:tab pos="441960" algn="l"/>
              </a:tabLst>
            </a:pP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ët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qe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</a:t>
            </a:r>
            <a:r>
              <a:rPr lang="sq-AL" sz="1100" spc="-3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sq-AL" sz="1100" spc="-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sq-AL" sz="1100" spc="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sq-AL" sz="1100" spc="-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sq-AL" sz="1100" spc="-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</a:t>
            </a:r>
            <a:r>
              <a:rPr lang="sq-AL" sz="1100" spc="4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provim</a:t>
            </a:r>
            <a:r>
              <a:rPr lang="sq-AL" sz="1100" spc="-1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dhe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</a:t>
            </a:r>
            <a:r>
              <a:rPr lang="sq-AL" sz="1100" spc="1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të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drejtë</a:t>
            </a:r>
            <a:r>
              <a:rPr lang="sq-AL" sz="1100" spc="3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sq-AL" sz="1100" spc="6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japë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atë</a:t>
            </a:r>
            <a:r>
              <a:rPr lang="sq-AL" sz="1100" spc="2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GB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ë</a:t>
            </a:r>
            <a:r>
              <a:rPr lang="sq-AL" sz="1100" spc="4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sesionin</a:t>
            </a:r>
            <a:r>
              <a:rPr lang="sq-AL" sz="1100" spc="25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q-AL" sz="1100" dirty="0">
                <a:solidFill>
                  <a:srgbClr val="25252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pasardhës.</a:t>
            </a:r>
            <a:endParaRPr lang="en-GB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620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B23095-5C48-210B-D875-8A79931EC9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759668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215881" y="1043685"/>
            <a:ext cx="6501653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sq-A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ANUAL</a:t>
            </a:r>
            <a:r>
              <a:rPr lang="sq-A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RDORIMI</a:t>
            </a:r>
            <a:r>
              <a:rPr lang="sq-A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q-AL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ISTEMIT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E-MATURA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1815</Words>
  <Application>Microsoft Office PowerPoint</Application>
  <PresentationFormat>On-screen Show (16:9)</PresentationFormat>
  <Paragraphs>161</Paragraphs>
  <Slides>38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Times New Roman</vt:lpstr>
      <vt:lpstr>Roboto Condensed</vt:lpstr>
      <vt:lpstr>Roboto Condensed Light</vt:lpstr>
      <vt:lpstr>Arial MT</vt:lpstr>
      <vt:lpstr>Microsoft Sans Serif</vt:lpstr>
      <vt:lpstr>Arvo</vt:lpstr>
      <vt:lpstr>Salerio template</vt:lpstr>
      <vt:lpstr>MATURA SHTETËRORE 2024 TRAJNIM QSHA </vt:lpstr>
      <vt:lpstr>DO TË TRAJTOHEN: </vt:lpstr>
      <vt:lpstr>Rregullorja e Maturës Shtetërore 2024 </vt:lpstr>
      <vt:lpstr>Detyrat e KMSH-së </vt:lpstr>
      <vt:lpstr>Detyrat e KSHMSH-së</vt:lpstr>
      <vt:lpstr>E drejta për dhënien e provimeve të  Maturës </vt:lpstr>
      <vt:lpstr>Aplikimi për provimet e Maturës </vt:lpstr>
      <vt:lpstr>Detyrat dhe të drejtat e maturantit/kandidatit</vt:lpstr>
      <vt:lpstr>MANUAL PËRDORIMI I SISTEMIT  E-MATURA</vt:lpstr>
      <vt:lpstr>Përmbajtja </vt:lpstr>
      <vt:lpstr>Slide 11</vt:lpstr>
      <vt:lpstr>Profili si përdorues ZVAP</vt:lpstr>
      <vt:lpstr>Profili si përdorues ZVAP</vt:lpstr>
      <vt:lpstr>Seksioni i përdoruesit përmban profilin e përdoruesit me të dhënat e regjistruara në sistem</vt:lpstr>
      <vt:lpstr>Ndryshimi i Fjalëkalimit</vt:lpstr>
      <vt:lpstr>Aplikimet</vt:lpstr>
      <vt:lpstr>Aplikimet</vt:lpstr>
      <vt:lpstr>Aplikimet</vt:lpstr>
      <vt:lpstr>Aplikimet</vt:lpstr>
      <vt:lpstr>Aplikimet</vt:lpstr>
      <vt:lpstr>Formulari A1Z</vt:lpstr>
      <vt:lpstr>Në këtë formular mbikqyrësi plotëson të dhënat, zgjedh lëndën D3 dhe lëndën me zgjedhje, pasi D1 dhe D2 janë automatikisht të zgjedhura nga sistemi. </vt:lpstr>
      <vt:lpstr>Formulari A1</vt:lpstr>
      <vt:lpstr> </vt:lpstr>
      <vt:lpstr> Konfirmimi i A1/A1Z </vt:lpstr>
      <vt:lpstr> Konfirmimi i A1/A1Z </vt:lpstr>
      <vt:lpstr>Tabela T</vt:lpstr>
      <vt:lpstr>Tabela T</vt:lpstr>
      <vt:lpstr>Tabela T</vt:lpstr>
      <vt:lpstr>Tabela T</vt:lpstr>
      <vt:lpstr>Lista Emerore</vt:lpstr>
      <vt:lpstr>Lista Emërore</vt:lpstr>
      <vt:lpstr>Lista Emërore</vt:lpstr>
      <vt:lpstr>Diploma</vt:lpstr>
      <vt:lpstr>Mbetësit</vt:lpstr>
      <vt:lpstr>Shto nxënës mbetës</vt:lpstr>
      <vt:lpstr>Kalon në Vjeshtë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PËRDORIMI I SISTEMIT  E-MATURA</dc:title>
  <cp:lastModifiedBy>ZVA Finiq 1</cp:lastModifiedBy>
  <cp:revision>8</cp:revision>
  <dcterms:modified xsi:type="dcterms:W3CDTF">2024-01-18T07:36:24Z</dcterms:modified>
</cp:coreProperties>
</file>